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314" r:id="rId5"/>
    <p:sldId id="315" r:id="rId6"/>
    <p:sldId id="328" r:id="rId7"/>
    <p:sldId id="329" r:id="rId8"/>
    <p:sldId id="330" r:id="rId9"/>
    <p:sldId id="334" r:id="rId10"/>
    <p:sldId id="331" r:id="rId11"/>
    <p:sldId id="332" r:id="rId12"/>
    <p:sldId id="316" r:id="rId13"/>
    <p:sldId id="337" r:id="rId14"/>
    <p:sldId id="30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578C9-81F1-4549-B6B1-E9F346C42421}" v="30" dt="2024-06-30T18:53:43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660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968" y="2754634"/>
            <a:ext cx="6435976" cy="3200400"/>
          </a:xfrm>
        </p:spPr>
        <p:txBody>
          <a:bodyPr>
            <a:normAutofit/>
          </a:bodyPr>
          <a:lstStyle/>
          <a:p>
            <a:r>
              <a:rPr lang="en-US" dirty="0"/>
              <a:t>Executive Summary </a:t>
            </a:r>
            <a:br>
              <a:rPr lang="en-US" dirty="0"/>
            </a:br>
            <a:r>
              <a:rPr lang="en-US" sz="2800" dirty="0"/>
              <a:t>Airline Safety and Trends Analysis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1A6C6-D232-0584-E564-03EA993C626E}"/>
              </a:ext>
            </a:extLst>
          </p:cNvPr>
          <p:cNvGrpSpPr/>
          <p:nvPr/>
        </p:nvGrpSpPr>
        <p:grpSpPr>
          <a:xfrm rot="21225418">
            <a:off x="2462777" y="4273750"/>
            <a:ext cx="2726395" cy="1696841"/>
            <a:chOff x="3834377" y="4090870"/>
            <a:chExt cx="2726395" cy="169684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393B6B8-6E3D-D26C-4CBB-CC835E83ADB2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72FD0F-F914-454D-0725-86C0BA26DFB0}"/>
                </a:ext>
              </a:extLst>
            </p:cNvPr>
            <p:cNvSpPr/>
            <p:nvPr/>
          </p:nvSpPr>
          <p:spPr>
            <a:xfrm rot="19151089" flipV="1">
              <a:off x="4457086" y="4824472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A789B66-6E3F-68A2-F6AF-22F2C25A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9187434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Findings: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CCB25-CB69-3AA5-C871-00BF371027B5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4E968-9C9F-BDF2-5172-FB643E6BA4EC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8E874B-B487-73A2-8AA8-0BDC47782705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731B077-916F-5CC7-F267-709ED9C3E464}"/>
              </a:ext>
            </a:extLst>
          </p:cNvPr>
          <p:cNvSpPr txBox="1"/>
          <p:nvPr/>
        </p:nvSpPr>
        <p:spPr>
          <a:xfrm>
            <a:off x="291820" y="1763027"/>
            <a:ext cx="383887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</a:pPr>
            <a:r>
              <a:rPr lang="en-US" sz="1400" dirty="0"/>
              <a:t>Air travel is less risky, and fatalities are declining.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Airline passenger traffic shows resilience and growth.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Significant advancements in airline safety over the decades.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Comparative safety analysis highlights effective safety initiatives.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Incident distribution identifies variances among airlines.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Geospatial analysis pinpoints regions requiring targeted interventions.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 travel remains significantly safer than automobile travel. </a:t>
            </a:r>
          </a:p>
          <a:p>
            <a:endParaRPr lang="en-US" sz="1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A97FCC-6097-A714-B2D6-BA44D2BD530A}"/>
              </a:ext>
            </a:extLst>
          </p:cNvPr>
          <p:cNvSpPr/>
          <p:nvPr/>
        </p:nvSpPr>
        <p:spPr>
          <a:xfrm rot="20839878">
            <a:off x="9862401" y="2195844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3243265-3BBA-EA9C-3D34-6586E4D1749B}"/>
              </a:ext>
            </a:extLst>
          </p:cNvPr>
          <p:cNvSpPr/>
          <p:nvPr/>
        </p:nvSpPr>
        <p:spPr>
          <a:xfrm rot="20837944" flipV="1">
            <a:off x="10076849" y="3133901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C326AC-41D9-3B91-C3A8-603DA80F5DF9}"/>
              </a:ext>
            </a:extLst>
          </p:cNvPr>
          <p:cNvSpPr/>
          <p:nvPr/>
        </p:nvSpPr>
        <p:spPr>
          <a:xfrm rot="20699943">
            <a:off x="9422235" y="2235618"/>
            <a:ext cx="2081824" cy="211553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0441176-5CB5-1248-3799-88F82AC81E9B}"/>
              </a:ext>
            </a:extLst>
          </p:cNvPr>
          <p:cNvSpPr/>
          <p:nvPr/>
        </p:nvSpPr>
        <p:spPr>
          <a:xfrm rot="21284548">
            <a:off x="7135438" y="2503549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2B6290B-74EC-56CB-6426-C64DC1523DFC}"/>
              </a:ext>
            </a:extLst>
          </p:cNvPr>
          <p:cNvSpPr/>
          <p:nvPr/>
        </p:nvSpPr>
        <p:spPr>
          <a:xfrm rot="21282614" flipV="1">
            <a:off x="7227096" y="3461430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F3B1139-CACE-674D-6B81-EE646E2BEAE1}"/>
              </a:ext>
            </a:extLst>
          </p:cNvPr>
          <p:cNvSpPr/>
          <p:nvPr/>
        </p:nvSpPr>
        <p:spPr>
          <a:xfrm rot="19192955">
            <a:off x="4378605" y="3774769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5A6C8B-3ACA-44EB-9210-74FF2140D1FC}"/>
              </a:ext>
            </a:extLst>
          </p:cNvPr>
          <p:cNvSpPr/>
          <p:nvPr/>
        </p:nvSpPr>
        <p:spPr>
          <a:xfrm rot="19191021" flipV="1">
            <a:off x="5001313" y="4508371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48EDEE-6A27-6DB7-EED2-9356BDCB216D}"/>
              </a:ext>
            </a:extLst>
          </p:cNvPr>
          <p:cNvSpPr/>
          <p:nvPr/>
        </p:nvSpPr>
        <p:spPr>
          <a:xfrm>
            <a:off x="6522340" y="1329764"/>
            <a:ext cx="2526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+mj-lt"/>
              </a:rPr>
              <a:t>Communication Approach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0943E2-DAB0-BA33-D7F8-92E11DFA552A}"/>
              </a:ext>
            </a:extLst>
          </p:cNvPr>
          <p:cNvSpPr/>
          <p:nvPr/>
        </p:nvSpPr>
        <p:spPr>
          <a:xfrm>
            <a:off x="6971088" y="1863740"/>
            <a:ext cx="2512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200" dirty="0"/>
              <a:t>Leverage these findings in external communications to counter negative media coverage.</a:t>
            </a:r>
            <a:endParaRPr lang="en-US" sz="1200" dirty="0">
              <a:solidFill>
                <a:schemeClr val="accent3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972D56D3-6DDD-19BC-173B-B4D2E42A10B3}"/>
              </a:ext>
            </a:extLst>
          </p:cNvPr>
          <p:cNvSpPr/>
          <p:nvPr/>
        </p:nvSpPr>
        <p:spPr>
          <a:xfrm>
            <a:off x="8300194" y="1447330"/>
            <a:ext cx="371146" cy="4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91" h="21304" extrusionOk="0">
                <a:moveTo>
                  <a:pt x="8532" y="20"/>
                </a:moveTo>
                <a:cubicBezTo>
                  <a:pt x="6769" y="134"/>
                  <a:pt x="5018" y="721"/>
                  <a:pt x="3522" y="1808"/>
                </a:cubicBezTo>
                <a:cubicBezTo>
                  <a:pt x="-469" y="4670"/>
                  <a:pt x="-1172" y="10027"/>
                  <a:pt x="1950" y="13733"/>
                </a:cubicBezTo>
                <a:cubicBezTo>
                  <a:pt x="5071" y="17439"/>
                  <a:pt x="10838" y="18094"/>
                  <a:pt x="14829" y="15196"/>
                </a:cubicBezTo>
                <a:cubicBezTo>
                  <a:pt x="18820" y="12334"/>
                  <a:pt x="19532" y="6977"/>
                  <a:pt x="16410" y="3271"/>
                </a:cubicBezTo>
                <a:cubicBezTo>
                  <a:pt x="14459" y="955"/>
                  <a:pt x="11471" y="-168"/>
                  <a:pt x="8532" y="20"/>
                </a:cubicBezTo>
                <a:close/>
                <a:moveTo>
                  <a:pt x="8670" y="1894"/>
                </a:moveTo>
                <a:cubicBezTo>
                  <a:pt x="10954" y="1749"/>
                  <a:pt x="13277" y="2620"/>
                  <a:pt x="14783" y="4409"/>
                </a:cubicBezTo>
                <a:cubicBezTo>
                  <a:pt x="17233" y="7308"/>
                  <a:pt x="16682" y="11495"/>
                  <a:pt x="13560" y="13733"/>
                </a:cubicBezTo>
                <a:cubicBezTo>
                  <a:pt x="10439" y="15971"/>
                  <a:pt x="5971" y="15457"/>
                  <a:pt x="3522" y="12595"/>
                </a:cubicBezTo>
                <a:cubicBezTo>
                  <a:pt x="1111" y="9696"/>
                  <a:pt x="1669" y="5509"/>
                  <a:pt x="4790" y="3271"/>
                </a:cubicBezTo>
                <a:cubicBezTo>
                  <a:pt x="5946" y="2432"/>
                  <a:pt x="7299" y="1981"/>
                  <a:pt x="8670" y="1894"/>
                </a:cubicBezTo>
                <a:close/>
                <a:moveTo>
                  <a:pt x="16098" y="15119"/>
                </a:moveTo>
                <a:cubicBezTo>
                  <a:pt x="15826" y="15091"/>
                  <a:pt x="15535" y="15156"/>
                  <a:pt x="15298" y="15324"/>
                </a:cubicBezTo>
                <a:cubicBezTo>
                  <a:pt x="15298" y="15324"/>
                  <a:pt x="15301" y="15325"/>
                  <a:pt x="14746" y="15735"/>
                </a:cubicBezTo>
                <a:cubicBezTo>
                  <a:pt x="14311" y="16070"/>
                  <a:pt x="14234" y="16702"/>
                  <a:pt x="14590" y="17112"/>
                </a:cubicBezTo>
                <a:cubicBezTo>
                  <a:pt x="14590" y="17112"/>
                  <a:pt x="14588" y="17104"/>
                  <a:pt x="16171" y="19002"/>
                </a:cubicBezTo>
                <a:cubicBezTo>
                  <a:pt x="16171" y="19002"/>
                  <a:pt x="16170" y="19006"/>
                  <a:pt x="18387" y="17368"/>
                </a:cubicBezTo>
                <a:cubicBezTo>
                  <a:pt x="18387" y="17368"/>
                  <a:pt x="18389" y="17368"/>
                  <a:pt x="16806" y="15469"/>
                </a:cubicBezTo>
                <a:cubicBezTo>
                  <a:pt x="16627" y="15265"/>
                  <a:pt x="16370" y="15147"/>
                  <a:pt x="16098" y="15119"/>
                </a:cubicBezTo>
                <a:close/>
                <a:moveTo>
                  <a:pt x="18994" y="18019"/>
                </a:moveTo>
                <a:cubicBezTo>
                  <a:pt x="18994" y="18019"/>
                  <a:pt x="18992" y="18020"/>
                  <a:pt x="16760" y="19652"/>
                </a:cubicBezTo>
                <a:cubicBezTo>
                  <a:pt x="16760" y="19652"/>
                  <a:pt x="16759" y="19648"/>
                  <a:pt x="17835" y="20910"/>
                </a:cubicBezTo>
                <a:cubicBezTo>
                  <a:pt x="18194" y="21355"/>
                  <a:pt x="18868" y="21432"/>
                  <a:pt x="19306" y="21098"/>
                </a:cubicBezTo>
                <a:cubicBezTo>
                  <a:pt x="19306" y="21098"/>
                  <a:pt x="19309" y="21096"/>
                  <a:pt x="19867" y="20687"/>
                </a:cubicBezTo>
                <a:cubicBezTo>
                  <a:pt x="20345" y="20354"/>
                  <a:pt x="20428" y="19730"/>
                  <a:pt x="20069" y="19285"/>
                </a:cubicBezTo>
                <a:cubicBezTo>
                  <a:pt x="20069" y="19285"/>
                  <a:pt x="20070" y="19280"/>
                  <a:pt x="18994" y="18019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32363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EC0DEF-900D-2BD0-0628-6E52E1FE8986}"/>
              </a:ext>
            </a:extLst>
          </p:cNvPr>
          <p:cNvSpPr/>
          <p:nvPr/>
        </p:nvSpPr>
        <p:spPr>
          <a:xfrm>
            <a:off x="9657723" y="4463079"/>
            <a:ext cx="25264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+mj-lt"/>
              </a:rPr>
              <a:t>Be Tactical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2FC6C0-99CA-39FD-82DF-987466E8524F}"/>
              </a:ext>
            </a:extLst>
          </p:cNvPr>
          <p:cNvSpPr/>
          <p:nvPr/>
        </p:nvSpPr>
        <p:spPr>
          <a:xfrm>
            <a:off x="9671445" y="4812382"/>
            <a:ext cx="251270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200" dirty="0"/>
              <a:t>Address geographical safety disparities with targeted interventions.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FA3B5EEB-3322-0FF3-68B6-A6DBC328CC3D}"/>
              </a:ext>
            </a:extLst>
          </p:cNvPr>
          <p:cNvSpPr/>
          <p:nvPr/>
        </p:nvSpPr>
        <p:spPr>
          <a:xfrm>
            <a:off x="11094829" y="4491877"/>
            <a:ext cx="420389" cy="32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93" y="0"/>
                </a:moveTo>
                <a:cubicBezTo>
                  <a:pt x="18259" y="0"/>
                  <a:pt x="17997" y="382"/>
                  <a:pt x="17997" y="816"/>
                </a:cubicBezTo>
                <a:cubicBezTo>
                  <a:pt x="17997" y="864"/>
                  <a:pt x="18003" y="969"/>
                  <a:pt x="18040" y="1065"/>
                </a:cubicBezTo>
                <a:cubicBezTo>
                  <a:pt x="18040" y="1065"/>
                  <a:pt x="18036" y="1064"/>
                  <a:pt x="13841" y="4442"/>
                </a:cubicBezTo>
                <a:cubicBezTo>
                  <a:pt x="13730" y="4249"/>
                  <a:pt x="13586" y="4148"/>
                  <a:pt x="13401" y="4148"/>
                </a:cubicBezTo>
                <a:cubicBezTo>
                  <a:pt x="13141" y="4148"/>
                  <a:pt x="12913" y="4391"/>
                  <a:pt x="12839" y="4680"/>
                </a:cubicBezTo>
                <a:cubicBezTo>
                  <a:pt x="12839" y="4680"/>
                  <a:pt x="12842" y="4677"/>
                  <a:pt x="8796" y="3615"/>
                </a:cubicBezTo>
                <a:cubicBezTo>
                  <a:pt x="8796" y="3181"/>
                  <a:pt x="8533" y="2799"/>
                  <a:pt x="8199" y="2799"/>
                </a:cubicBezTo>
                <a:cubicBezTo>
                  <a:pt x="7865" y="2799"/>
                  <a:pt x="7569" y="3181"/>
                  <a:pt x="7569" y="3615"/>
                </a:cubicBezTo>
                <a:cubicBezTo>
                  <a:pt x="7569" y="3663"/>
                  <a:pt x="7603" y="3711"/>
                  <a:pt x="7603" y="3808"/>
                </a:cubicBezTo>
                <a:cubicBezTo>
                  <a:pt x="7603" y="3808"/>
                  <a:pt x="7603" y="3814"/>
                  <a:pt x="3482" y="6131"/>
                </a:cubicBezTo>
                <a:cubicBezTo>
                  <a:pt x="3371" y="5890"/>
                  <a:pt x="3186" y="5746"/>
                  <a:pt x="2964" y="5746"/>
                </a:cubicBezTo>
                <a:cubicBezTo>
                  <a:pt x="2629" y="5746"/>
                  <a:pt x="2367" y="6127"/>
                  <a:pt x="2367" y="6562"/>
                </a:cubicBezTo>
                <a:cubicBezTo>
                  <a:pt x="2367" y="6996"/>
                  <a:pt x="2629" y="7332"/>
                  <a:pt x="2964" y="7332"/>
                </a:cubicBezTo>
                <a:cubicBezTo>
                  <a:pt x="3335" y="7332"/>
                  <a:pt x="3594" y="6996"/>
                  <a:pt x="3594" y="6562"/>
                </a:cubicBezTo>
                <a:cubicBezTo>
                  <a:pt x="3594" y="6465"/>
                  <a:pt x="3597" y="6465"/>
                  <a:pt x="3560" y="6369"/>
                </a:cubicBezTo>
                <a:cubicBezTo>
                  <a:pt x="3560" y="6369"/>
                  <a:pt x="3558" y="6374"/>
                  <a:pt x="7716" y="4057"/>
                </a:cubicBezTo>
                <a:cubicBezTo>
                  <a:pt x="7827" y="4250"/>
                  <a:pt x="7977" y="4397"/>
                  <a:pt x="8199" y="4397"/>
                </a:cubicBezTo>
                <a:cubicBezTo>
                  <a:pt x="8459" y="4397"/>
                  <a:pt x="8678" y="4199"/>
                  <a:pt x="8752" y="3910"/>
                </a:cubicBezTo>
                <a:cubicBezTo>
                  <a:pt x="8752" y="3910"/>
                  <a:pt x="8758" y="3913"/>
                  <a:pt x="12804" y="4975"/>
                </a:cubicBezTo>
                <a:cubicBezTo>
                  <a:pt x="12804" y="5409"/>
                  <a:pt x="13067" y="5746"/>
                  <a:pt x="13401" y="5746"/>
                </a:cubicBezTo>
                <a:cubicBezTo>
                  <a:pt x="13735" y="5746"/>
                  <a:pt x="13988" y="5409"/>
                  <a:pt x="13988" y="4975"/>
                </a:cubicBezTo>
                <a:cubicBezTo>
                  <a:pt x="13988" y="4879"/>
                  <a:pt x="13991" y="4777"/>
                  <a:pt x="13954" y="4680"/>
                </a:cubicBezTo>
                <a:cubicBezTo>
                  <a:pt x="13954" y="4680"/>
                  <a:pt x="13958" y="4681"/>
                  <a:pt x="18153" y="1303"/>
                </a:cubicBezTo>
                <a:cubicBezTo>
                  <a:pt x="18264" y="1496"/>
                  <a:pt x="18408" y="1598"/>
                  <a:pt x="18593" y="1598"/>
                </a:cubicBezTo>
                <a:cubicBezTo>
                  <a:pt x="18927" y="1598"/>
                  <a:pt x="19224" y="1250"/>
                  <a:pt x="19224" y="816"/>
                </a:cubicBezTo>
                <a:cubicBezTo>
                  <a:pt x="19224" y="382"/>
                  <a:pt x="18927" y="0"/>
                  <a:pt x="18593" y="0"/>
                </a:cubicBezTo>
                <a:close/>
                <a:moveTo>
                  <a:pt x="17954" y="2618"/>
                </a:moveTo>
                <a:cubicBezTo>
                  <a:pt x="17285" y="2618"/>
                  <a:pt x="16770" y="3287"/>
                  <a:pt x="16770" y="4159"/>
                </a:cubicBezTo>
                <a:cubicBezTo>
                  <a:pt x="16770" y="20390"/>
                  <a:pt x="16770" y="20399"/>
                  <a:pt x="16770" y="20399"/>
                </a:cubicBezTo>
                <a:cubicBezTo>
                  <a:pt x="15246" y="20399"/>
                  <a:pt x="15241" y="20399"/>
                  <a:pt x="15241" y="20399"/>
                </a:cubicBezTo>
                <a:cubicBezTo>
                  <a:pt x="15241" y="8432"/>
                  <a:pt x="15241" y="8431"/>
                  <a:pt x="15241" y="8431"/>
                </a:cubicBezTo>
                <a:cubicBezTo>
                  <a:pt x="15241" y="7559"/>
                  <a:pt x="14724" y="6879"/>
                  <a:pt x="14092" y="6879"/>
                </a:cubicBezTo>
                <a:cubicBezTo>
                  <a:pt x="12753" y="6879"/>
                  <a:pt x="12753" y="6879"/>
                  <a:pt x="12753" y="6879"/>
                </a:cubicBezTo>
                <a:cubicBezTo>
                  <a:pt x="12083" y="6879"/>
                  <a:pt x="11560" y="7559"/>
                  <a:pt x="11560" y="8431"/>
                </a:cubicBezTo>
                <a:cubicBezTo>
                  <a:pt x="11560" y="20398"/>
                  <a:pt x="11560" y="20399"/>
                  <a:pt x="11560" y="20399"/>
                </a:cubicBezTo>
                <a:cubicBezTo>
                  <a:pt x="10036" y="20399"/>
                  <a:pt x="10040" y="20399"/>
                  <a:pt x="10040" y="20399"/>
                </a:cubicBezTo>
                <a:cubicBezTo>
                  <a:pt x="10040" y="7075"/>
                  <a:pt x="10040" y="7072"/>
                  <a:pt x="10040" y="7072"/>
                </a:cubicBezTo>
                <a:cubicBezTo>
                  <a:pt x="10040" y="6248"/>
                  <a:pt x="9514" y="5564"/>
                  <a:pt x="8882" y="5564"/>
                </a:cubicBezTo>
                <a:cubicBezTo>
                  <a:pt x="7543" y="5564"/>
                  <a:pt x="7543" y="5564"/>
                  <a:pt x="7543" y="5564"/>
                </a:cubicBezTo>
                <a:cubicBezTo>
                  <a:pt x="6911" y="5564"/>
                  <a:pt x="6359" y="6248"/>
                  <a:pt x="6359" y="7072"/>
                </a:cubicBezTo>
                <a:cubicBezTo>
                  <a:pt x="6359" y="20395"/>
                  <a:pt x="6359" y="20399"/>
                  <a:pt x="6359" y="20399"/>
                </a:cubicBezTo>
                <a:cubicBezTo>
                  <a:pt x="4872" y="20399"/>
                  <a:pt x="4864" y="20399"/>
                  <a:pt x="4864" y="20399"/>
                </a:cubicBezTo>
                <a:cubicBezTo>
                  <a:pt x="4864" y="10370"/>
                  <a:pt x="4864" y="10369"/>
                  <a:pt x="4864" y="10369"/>
                </a:cubicBezTo>
                <a:cubicBezTo>
                  <a:pt x="4864" y="9546"/>
                  <a:pt x="4350" y="8817"/>
                  <a:pt x="3681" y="8817"/>
                </a:cubicBezTo>
                <a:cubicBezTo>
                  <a:pt x="2342" y="8817"/>
                  <a:pt x="2341" y="8817"/>
                  <a:pt x="2341" y="8817"/>
                </a:cubicBezTo>
                <a:cubicBezTo>
                  <a:pt x="1709" y="8817"/>
                  <a:pt x="1184" y="9546"/>
                  <a:pt x="1184" y="10369"/>
                </a:cubicBezTo>
                <a:cubicBezTo>
                  <a:pt x="1184" y="20398"/>
                  <a:pt x="1184" y="20399"/>
                  <a:pt x="1184" y="20399"/>
                </a:cubicBezTo>
                <a:cubicBezTo>
                  <a:pt x="403" y="20399"/>
                  <a:pt x="406" y="20399"/>
                  <a:pt x="406" y="20399"/>
                </a:cubicBezTo>
                <a:cubicBezTo>
                  <a:pt x="146" y="20399"/>
                  <a:pt x="0" y="20641"/>
                  <a:pt x="0" y="20931"/>
                </a:cubicBezTo>
                <a:cubicBezTo>
                  <a:pt x="0" y="21077"/>
                  <a:pt x="0" y="21067"/>
                  <a:pt x="0" y="21067"/>
                </a:cubicBezTo>
                <a:cubicBezTo>
                  <a:pt x="0" y="21358"/>
                  <a:pt x="146" y="21600"/>
                  <a:pt x="406" y="21600"/>
                </a:cubicBezTo>
                <a:cubicBezTo>
                  <a:pt x="21118" y="21600"/>
                  <a:pt x="21116" y="21600"/>
                  <a:pt x="21116" y="21600"/>
                </a:cubicBezTo>
                <a:cubicBezTo>
                  <a:pt x="21376" y="21600"/>
                  <a:pt x="21600" y="21358"/>
                  <a:pt x="21600" y="21067"/>
                </a:cubicBezTo>
                <a:cubicBezTo>
                  <a:pt x="21600" y="20922"/>
                  <a:pt x="21600" y="20931"/>
                  <a:pt x="21600" y="20931"/>
                </a:cubicBezTo>
                <a:cubicBezTo>
                  <a:pt x="21600" y="20641"/>
                  <a:pt x="21376" y="20399"/>
                  <a:pt x="21116" y="20399"/>
                </a:cubicBezTo>
                <a:cubicBezTo>
                  <a:pt x="20447" y="20399"/>
                  <a:pt x="20451" y="20399"/>
                  <a:pt x="20451" y="20399"/>
                </a:cubicBezTo>
                <a:cubicBezTo>
                  <a:pt x="20451" y="4168"/>
                  <a:pt x="20451" y="4159"/>
                  <a:pt x="20451" y="4159"/>
                </a:cubicBezTo>
                <a:cubicBezTo>
                  <a:pt x="20451" y="3287"/>
                  <a:pt x="19928" y="2618"/>
                  <a:pt x="19259" y="2618"/>
                </a:cubicBezTo>
                <a:cubicBezTo>
                  <a:pt x="17957" y="2618"/>
                  <a:pt x="17954" y="2618"/>
                  <a:pt x="17954" y="261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32363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9D60982-2215-CC65-94EF-76F6F7C94A90}"/>
              </a:ext>
            </a:extLst>
          </p:cNvPr>
          <p:cNvSpPr/>
          <p:nvPr/>
        </p:nvSpPr>
        <p:spPr>
          <a:xfrm>
            <a:off x="4276344" y="2877727"/>
            <a:ext cx="2526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+mj-lt"/>
              </a:rPr>
              <a:t>Safeguards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AEBE71-2595-E8DB-E4F8-13DD697BD7D0}"/>
              </a:ext>
            </a:extLst>
          </p:cNvPr>
          <p:cNvSpPr/>
          <p:nvPr/>
        </p:nvSpPr>
        <p:spPr>
          <a:xfrm>
            <a:off x="4262789" y="3296718"/>
            <a:ext cx="2512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200" dirty="0"/>
              <a:t>Continue to monitor and improve safety measures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Arial" pitchFamily="34" charset="0"/>
              </a:rPr>
              <a:t>. </a:t>
            </a: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32E51178-9F8D-A5D9-4AB7-CCD20786761B}"/>
              </a:ext>
            </a:extLst>
          </p:cNvPr>
          <p:cNvSpPr/>
          <p:nvPr/>
        </p:nvSpPr>
        <p:spPr>
          <a:xfrm>
            <a:off x="5555067" y="2815343"/>
            <a:ext cx="289228" cy="459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5" y="0"/>
                </a:moveTo>
                <a:cubicBezTo>
                  <a:pt x="4795" y="0"/>
                  <a:pt x="0" y="3057"/>
                  <a:pt x="0" y="6826"/>
                </a:cubicBezTo>
                <a:cubicBezTo>
                  <a:pt x="0" y="6927"/>
                  <a:pt x="0" y="7064"/>
                  <a:pt x="0" y="7166"/>
                </a:cubicBezTo>
                <a:cubicBezTo>
                  <a:pt x="0" y="7268"/>
                  <a:pt x="0" y="7364"/>
                  <a:pt x="0" y="7466"/>
                </a:cubicBezTo>
                <a:cubicBezTo>
                  <a:pt x="0" y="10182"/>
                  <a:pt x="4521" y="12734"/>
                  <a:pt x="4521" y="12734"/>
                </a:cubicBezTo>
                <a:cubicBezTo>
                  <a:pt x="5383" y="13243"/>
                  <a:pt x="6091" y="14228"/>
                  <a:pt x="6091" y="14940"/>
                </a:cubicBezTo>
                <a:cubicBezTo>
                  <a:pt x="7060" y="14940"/>
                  <a:pt x="7058" y="14940"/>
                  <a:pt x="7058" y="14940"/>
                </a:cubicBezTo>
                <a:cubicBezTo>
                  <a:pt x="7058" y="9610"/>
                  <a:pt x="7058" y="9610"/>
                  <a:pt x="7058" y="9610"/>
                </a:cubicBezTo>
                <a:cubicBezTo>
                  <a:pt x="7058" y="8557"/>
                  <a:pt x="8398" y="7949"/>
                  <a:pt x="9745" y="7949"/>
                </a:cubicBezTo>
                <a:cubicBezTo>
                  <a:pt x="10176" y="7949"/>
                  <a:pt x="10552" y="8013"/>
                  <a:pt x="10875" y="8115"/>
                </a:cubicBezTo>
                <a:cubicBezTo>
                  <a:pt x="11306" y="7979"/>
                  <a:pt x="11747" y="7909"/>
                  <a:pt x="12232" y="7909"/>
                </a:cubicBezTo>
                <a:cubicBezTo>
                  <a:pt x="13417" y="7909"/>
                  <a:pt x="14593" y="8420"/>
                  <a:pt x="14593" y="9507"/>
                </a:cubicBezTo>
                <a:cubicBezTo>
                  <a:pt x="14593" y="14939"/>
                  <a:pt x="14593" y="14940"/>
                  <a:pt x="14593" y="14940"/>
                </a:cubicBezTo>
                <a:cubicBezTo>
                  <a:pt x="15508" y="14940"/>
                  <a:pt x="15509" y="14940"/>
                  <a:pt x="15509" y="14940"/>
                </a:cubicBezTo>
                <a:cubicBezTo>
                  <a:pt x="15509" y="14228"/>
                  <a:pt x="16217" y="13243"/>
                  <a:pt x="17079" y="12734"/>
                </a:cubicBezTo>
                <a:cubicBezTo>
                  <a:pt x="17079" y="12734"/>
                  <a:pt x="21600" y="10182"/>
                  <a:pt x="21600" y="7466"/>
                </a:cubicBezTo>
                <a:cubicBezTo>
                  <a:pt x="21600" y="7364"/>
                  <a:pt x="21600" y="7268"/>
                  <a:pt x="21600" y="7166"/>
                </a:cubicBezTo>
                <a:cubicBezTo>
                  <a:pt x="21600" y="7064"/>
                  <a:pt x="21600" y="6927"/>
                  <a:pt x="21600" y="6826"/>
                </a:cubicBezTo>
                <a:cubicBezTo>
                  <a:pt x="21600" y="3057"/>
                  <a:pt x="16755" y="0"/>
                  <a:pt x="10775" y="0"/>
                </a:cubicBezTo>
                <a:close/>
                <a:moveTo>
                  <a:pt x="9745" y="8487"/>
                </a:moveTo>
                <a:cubicBezTo>
                  <a:pt x="8883" y="8487"/>
                  <a:pt x="7974" y="8897"/>
                  <a:pt x="7974" y="9610"/>
                </a:cubicBezTo>
                <a:cubicBezTo>
                  <a:pt x="7974" y="14940"/>
                  <a:pt x="7974" y="14940"/>
                  <a:pt x="7974" y="14940"/>
                </a:cubicBezTo>
                <a:cubicBezTo>
                  <a:pt x="13685" y="14940"/>
                  <a:pt x="13676" y="14940"/>
                  <a:pt x="13676" y="14940"/>
                </a:cubicBezTo>
                <a:cubicBezTo>
                  <a:pt x="13676" y="9508"/>
                  <a:pt x="13676" y="9507"/>
                  <a:pt x="13676" y="9507"/>
                </a:cubicBezTo>
                <a:cubicBezTo>
                  <a:pt x="13676" y="8556"/>
                  <a:pt x="12555" y="8487"/>
                  <a:pt x="12232" y="8487"/>
                </a:cubicBezTo>
                <a:cubicBezTo>
                  <a:pt x="12016" y="8487"/>
                  <a:pt x="11794" y="8484"/>
                  <a:pt x="11579" y="8518"/>
                </a:cubicBezTo>
                <a:cubicBezTo>
                  <a:pt x="11902" y="8824"/>
                  <a:pt x="12068" y="9168"/>
                  <a:pt x="12068" y="9610"/>
                </a:cubicBezTo>
                <a:cubicBezTo>
                  <a:pt x="12068" y="10764"/>
                  <a:pt x="11367" y="11168"/>
                  <a:pt x="10775" y="11168"/>
                </a:cubicBezTo>
                <a:cubicBezTo>
                  <a:pt x="10128" y="11168"/>
                  <a:pt x="9419" y="10696"/>
                  <a:pt x="9419" y="9610"/>
                </a:cubicBezTo>
                <a:cubicBezTo>
                  <a:pt x="9419" y="9168"/>
                  <a:pt x="9695" y="8790"/>
                  <a:pt x="10072" y="8518"/>
                </a:cubicBezTo>
                <a:cubicBezTo>
                  <a:pt x="9964" y="8484"/>
                  <a:pt x="9853" y="8487"/>
                  <a:pt x="9745" y="8487"/>
                </a:cubicBezTo>
                <a:close/>
                <a:moveTo>
                  <a:pt x="10825" y="8827"/>
                </a:moveTo>
                <a:cubicBezTo>
                  <a:pt x="10502" y="8996"/>
                  <a:pt x="10335" y="9270"/>
                  <a:pt x="10335" y="9610"/>
                </a:cubicBezTo>
                <a:cubicBezTo>
                  <a:pt x="10335" y="10323"/>
                  <a:pt x="10667" y="10596"/>
                  <a:pt x="10775" y="10630"/>
                </a:cubicBezTo>
                <a:cubicBezTo>
                  <a:pt x="10829" y="10596"/>
                  <a:pt x="11202" y="10390"/>
                  <a:pt x="11202" y="9610"/>
                </a:cubicBezTo>
                <a:cubicBezTo>
                  <a:pt x="11202" y="9236"/>
                  <a:pt x="11041" y="8996"/>
                  <a:pt x="10825" y="8827"/>
                </a:cubicBezTo>
                <a:close/>
                <a:moveTo>
                  <a:pt x="7058" y="15779"/>
                </a:moveTo>
                <a:cubicBezTo>
                  <a:pt x="6787" y="15779"/>
                  <a:pt x="6568" y="15915"/>
                  <a:pt x="6568" y="16119"/>
                </a:cubicBezTo>
                <a:cubicBezTo>
                  <a:pt x="6568" y="16561"/>
                  <a:pt x="6568" y="16562"/>
                  <a:pt x="6568" y="16562"/>
                </a:cubicBezTo>
                <a:cubicBezTo>
                  <a:pt x="6568" y="16732"/>
                  <a:pt x="6787" y="16902"/>
                  <a:pt x="7058" y="16902"/>
                </a:cubicBezTo>
                <a:lnTo>
                  <a:pt x="14429" y="16902"/>
                </a:lnTo>
                <a:cubicBezTo>
                  <a:pt x="14700" y="16902"/>
                  <a:pt x="14919" y="16732"/>
                  <a:pt x="14919" y="16562"/>
                </a:cubicBezTo>
                <a:cubicBezTo>
                  <a:pt x="14919" y="16120"/>
                  <a:pt x="14919" y="16119"/>
                  <a:pt x="14919" y="16119"/>
                </a:cubicBezTo>
                <a:cubicBezTo>
                  <a:pt x="14919" y="15915"/>
                  <a:pt x="14700" y="15779"/>
                  <a:pt x="14429" y="15779"/>
                </a:cubicBezTo>
                <a:cubicBezTo>
                  <a:pt x="7054" y="15779"/>
                  <a:pt x="7058" y="15779"/>
                  <a:pt x="7058" y="15779"/>
                </a:cubicBezTo>
                <a:close/>
                <a:moveTo>
                  <a:pt x="7058" y="17392"/>
                </a:moveTo>
                <a:cubicBezTo>
                  <a:pt x="6787" y="17392"/>
                  <a:pt x="6568" y="17562"/>
                  <a:pt x="6568" y="17732"/>
                </a:cubicBezTo>
                <a:cubicBezTo>
                  <a:pt x="6568" y="18174"/>
                  <a:pt x="6568" y="18175"/>
                  <a:pt x="6568" y="18175"/>
                </a:cubicBezTo>
                <a:cubicBezTo>
                  <a:pt x="6568" y="18379"/>
                  <a:pt x="6787" y="18515"/>
                  <a:pt x="7058" y="18515"/>
                </a:cubicBezTo>
                <a:lnTo>
                  <a:pt x="14429" y="18515"/>
                </a:lnTo>
                <a:cubicBezTo>
                  <a:pt x="14700" y="18515"/>
                  <a:pt x="14919" y="18379"/>
                  <a:pt x="14919" y="18175"/>
                </a:cubicBezTo>
                <a:cubicBezTo>
                  <a:pt x="14919" y="17733"/>
                  <a:pt x="14919" y="17732"/>
                  <a:pt x="14919" y="17732"/>
                </a:cubicBezTo>
                <a:cubicBezTo>
                  <a:pt x="14919" y="17562"/>
                  <a:pt x="14700" y="17392"/>
                  <a:pt x="14429" y="17392"/>
                </a:cubicBezTo>
                <a:cubicBezTo>
                  <a:pt x="7054" y="17392"/>
                  <a:pt x="7058" y="17392"/>
                  <a:pt x="7058" y="17392"/>
                </a:cubicBezTo>
                <a:close/>
                <a:moveTo>
                  <a:pt x="7058" y="19006"/>
                </a:moveTo>
                <a:cubicBezTo>
                  <a:pt x="6787" y="19006"/>
                  <a:pt x="6568" y="19142"/>
                  <a:pt x="6568" y="19346"/>
                </a:cubicBezTo>
                <a:cubicBezTo>
                  <a:pt x="6568" y="19788"/>
                  <a:pt x="6568" y="19789"/>
                  <a:pt x="6568" y="19789"/>
                </a:cubicBezTo>
                <a:cubicBezTo>
                  <a:pt x="6568" y="19959"/>
                  <a:pt x="6787" y="20129"/>
                  <a:pt x="7058" y="20129"/>
                </a:cubicBezTo>
                <a:lnTo>
                  <a:pt x="14429" y="20129"/>
                </a:lnTo>
                <a:cubicBezTo>
                  <a:pt x="14700" y="20129"/>
                  <a:pt x="14919" y="19959"/>
                  <a:pt x="14919" y="19789"/>
                </a:cubicBezTo>
                <a:cubicBezTo>
                  <a:pt x="14919" y="19347"/>
                  <a:pt x="14919" y="19346"/>
                  <a:pt x="14919" y="19346"/>
                </a:cubicBezTo>
                <a:cubicBezTo>
                  <a:pt x="14919" y="19142"/>
                  <a:pt x="14700" y="19006"/>
                  <a:pt x="14429" y="19006"/>
                </a:cubicBezTo>
                <a:cubicBezTo>
                  <a:pt x="7054" y="19006"/>
                  <a:pt x="7058" y="19006"/>
                  <a:pt x="7058" y="19006"/>
                </a:cubicBezTo>
                <a:close/>
                <a:moveTo>
                  <a:pt x="8351" y="20619"/>
                </a:moveTo>
                <a:cubicBezTo>
                  <a:pt x="8830" y="21195"/>
                  <a:pt x="9726" y="21600"/>
                  <a:pt x="10737" y="21600"/>
                </a:cubicBezTo>
                <a:cubicBezTo>
                  <a:pt x="11801" y="21600"/>
                  <a:pt x="12710" y="21195"/>
                  <a:pt x="13136" y="20619"/>
                </a:cubicBezTo>
                <a:lnTo>
                  <a:pt x="8351" y="20619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/>
        </p:spPr>
        <p:txBody>
          <a:bodyPr lIns="45719" rIns="45719"/>
          <a:lstStyle/>
          <a:p>
            <a:pPr algn="l" defTabSz="914400">
              <a:defRPr sz="1800" b="0">
                <a:solidFill>
                  <a:srgbClr val="32363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A6CD6AB-8283-A703-F6D6-FF4F517FA363}"/>
              </a:ext>
            </a:extLst>
          </p:cNvPr>
          <p:cNvSpPr/>
          <p:nvPr/>
        </p:nvSpPr>
        <p:spPr>
          <a:xfrm rot="20839878">
            <a:off x="9875956" y="2155329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00C0EF8-BAD3-F7A6-D920-ECB153A0A35A}"/>
              </a:ext>
            </a:extLst>
          </p:cNvPr>
          <p:cNvSpPr/>
          <p:nvPr/>
        </p:nvSpPr>
        <p:spPr>
          <a:xfrm rot="20837944" flipV="1">
            <a:off x="10117837" y="3093386"/>
            <a:ext cx="2103686" cy="963239"/>
          </a:xfrm>
          <a:custGeom>
            <a:avLst/>
            <a:gdLst>
              <a:gd name="connsiteX0" fmla="*/ 0 w 2371652"/>
              <a:gd name="connsiteY0" fmla="*/ 0 h 1085936"/>
              <a:gd name="connsiteX1" fmla="*/ 590216 w 2371652"/>
              <a:gd name="connsiteY1" fmla="*/ 270344 h 1085936"/>
              <a:gd name="connsiteX2" fmla="*/ 590216 w 2371652"/>
              <a:gd name="connsiteY2" fmla="*/ 269775 h 1085936"/>
              <a:gd name="connsiteX3" fmla="*/ 2371652 w 2371652"/>
              <a:gd name="connsiteY3" fmla="*/ 1085936 h 1085936"/>
              <a:gd name="connsiteX4" fmla="*/ 590216 w 2371652"/>
              <a:gd name="connsiteY4" fmla="*/ 1085936 h 1085936"/>
              <a:gd name="connsiteX5" fmla="*/ 590216 w 2371652"/>
              <a:gd name="connsiteY5" fmla="*/ 1083043 h 1085936"/>
              <a:gd name="connsiteX6" fmla="*/ 588911 w 2371652"/>
              <a:gd name="connsiteY6" fmla="*/ 1084521 h 108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1652" h="1085936">
                <a:moveTo>
                  <a:pt x="0" y="0"/>
                </a:moveTo>
                <a:lnTo>
                  <a:pt x="590216" y="270344"/>
                </a:lnTo>
                <a:lnTo>
                  <a:pt x="590216" y="269775"/>
                </a:lnTo>
                <a:lnTo>
                  <a:pt x="2371652" y="1085936"/>
                </a:lnTo>
                <a:lnTo>
                  <a:pt x="590216" y="1085936"/>
                </a:lnTo>
                <a:lnTo>
                  <a:pt x="590216" y="1083043"/>
                </a:lnTo>
                <a:lnTo>
                  <a:pt x="588911" y="108452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5" name="Graphic 44" descr="Send with solid fill">
            <a:extLst>
              <a:ext uri="{FF2B5EF4-FFF2-40B4-BE49-F238E27FC236}">
                <a16:creationId xmlns:a16="http://schemas.microsoft.com/office/drawing/2014/main" id="{16E76CB0-BCB6-56CE-1AB6-481DA1801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876" y="5594909"/>
            <a:ext cx="914400" cy="914400"/>
          </a:xfrm>
          <a:prstGeom prst="rect">
            <a:avLst/>
          </a:prstGeom>
        </p:spPr>
      </p:pic>
      <p:sp>
        <p:nvSpPr>
          <p:cNvPr id="46" name="Title 2">
            <a:extLst>
              <a:ext uri="{FF2B5EF4-FFF2-40B4-BE49-F238E27FC236}">
                <a16:creationId xmlns:a16="http://schemas.microsoft.com/office/drawing/2014/main" id="{1E5CA65F-D9E6-F7C7-9245-807DAE1CF639}"/>
              </a:ext>
            </a:extLst>
          </p:cNvPr>
          <p:cNvSpPr txBox="1">
            <a:spLocks/>
          </p:cNvSpPr>
          <p:nvPr/>
        </p:nvSpPr>
        <p:spPr>
          <a:xfrm>
            <a:off x="6497844" y="5906350"/>
            <a:ext cx="3539840" cy="443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8265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Deeksha Chawla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752" y="307105"/>
            <a:ext cx="5181600" cy="2376868"/>
          </a:xfrm>
        </p:spPr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dirty="0"/>
              <a:t>To provide an in-depth analysis of airline safety trends, comparative safety data, and insights into passenger traffic, aimed at addressing negative media coverage and reinforcing the safety of air travel.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0183E8-0002-AE06-B2DB-3B7B474F8867}"/>
              </a:ext>
            </a:extLst>
          </p:cNvPr>
          <p:cNvGrpSpPr/>
          <p:nvPr/>
        </p:nvGrpSpPr>
        <p:grpSpPr>
          <a:xfrm rot="21225418">
            <a:off x="941712" y="1977237"/>
            <a:ext cx="792709" cy="545542"/>
            <a:chOff x="3834377" y="4090870"/>
            <a:chExt cx="2793975" cy="16750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1457E9E-EB98-0DB0-16F1-17508B635E85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7688CF5-E018-F371-5A09-82079A59C030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8C978-4482-5D0E-62DE-7D38853C2844}"/>
              </a:ext>
            </a:extLst>
          </p:cNvPr>
          <p:cNvSpPr txBox="1"/>
          <p:nvPr/>
        </p:nvSpPr>
        <p:spPr>
          <a:xfrm>
            <a:off x="235362" y="1503851"/>
            <a:ext cx="37605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Steady growth in passenger traffic over the years, with a noticeable dip during the COVID-19 pandemic.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Resilience in air travel demand post-pandemic, indicating recovery and long-term industry strength.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39BC3-2A9B-C4EB-D568-58FD2B23F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9"/>
          <a:stretch/>
        </p:blipFill>
        <p:spPr>
          <a:xfrm>
            <a:off x="4834775" y="1089478"/>
            <a:ext cx="6925457" cy="339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CD91E45-0E71-E517-3BE4-89619189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7629993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Trends in Passenger Traffic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830CDB-BEE7-B943-3395-69A0EE5CF8A5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00386F-CB70-8930-6F85-977FF0E81559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F68489-FDCA-265F-8C25-38CEBD71AC68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B2AAC90-185A-2A11-124E-75F5E96645E3}"/>
              </a:ext>
            </a:extLst>
          </p:cNvPr>
          <p:cNvSpPr/>
          <p:nvPr/>
        </p:nvSpPr>
        <p:spPr>
          <a:xfrm>
            <a:off x="0" y="5415258"/>
            <a:ext cx="12192000" cy="65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B45C1A-380E-04BE-9B27-2C8C47A6C69E}"/>
              </a:ext>
            </a:extLst>
          </p:cNvPr>
          <p:cNvSpPr txBox="1"/>
          <p:nvPr/>
        </p:nvSpPr>
        <p:spPr>
          <a:xfrm>
            <a:off x="394240" y="5555868"/>
            <a:ext cx="11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Insight: The overall trend demonstrates robust passenger traffic growth, suggesting confidence in air travel.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D3DA2A-C054-47E8-CE27-3D6EAFE40805}"/>
              </a:ext>
            </a:extLst>
          </p:cNvPr>
          <p:cNvSpPr txBox="1"/>
          <p:nvPr/>
        </p:nvSpPr>
        <p:spPr>
          <a:xfrm>
            <a:off x="5570982" y="4579846"/>
            <a:ext cx="60944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Visualization:</a:t>
            </a:r>
            <a:r>
              <a:rPr lang="en-US" dirty="0"/>
              <a:t> Line chart of passenger traffic over time.</a:t>
            </a:r>
          </a:p>
        </p:txBody>
      </p:sp>
    </p:spTree>
    <p:extLst>
      <p:ext uri="{BB962C8B-B14F-4D97-AF65-F5344CB8AC3E}">
        <p14:creationId xmlns:p14="http://schemas.microsoft.com/office/powerpoint/2010/main" val="284547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8C978-4482-5D0E-62DE-7D38853C2844}"/>
              </a:ext>
            </a:extLst>
          </p:cNvPr>
          <p:cNvSpPr txBox="1"/>
          <p:nvPr/>
        </p:nvSpPr>
        <p:spPr>
          <a:xfrm>
            <a:off x="235362" y="1769734"/>
            <a:ext cx="37152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Analysis of accident and fatality rates over the decades.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Consistent decline in fatalities despite fluctuations in accident rates.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E7587-E619-AE7C-587C-C751FF33D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9" t="21024" r="31761" b="14956"/>
          <a:stretch/>
        </p:blipFill>
        <p:spPr>
          <a:xfrm>
            <a:off x="4389120" y="1009389"/>
            <a:ext cx="6735830" cy="382901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194C0D2C-65A1-BE2E-45BB-3C2F6FD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7629993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Safety Performance Over Time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8C35A-A40A-32F6-7147-6120DAB1D331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7BF2143-68C7-7CC3-5B05-313BB9E0E74E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D70097-DCC0-E42B-D53E-919704D29088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B03E0-182B-90B2-98D4-C35744181408}"/>
              </a:ext>
            </a:extLst>
          </p:cNvPr>
          <p:cNvSpPr/>
          <p:nvPr/>
        </p:nvSpPr>
        <p:spPr>
          <a:xfrm>
            <a:off x="0" y="5415258"/>
            <a:ext cx="12192000" cy="65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   Insight: Significant safety advancements in the airline industry, with enhanced safety measures and technologies.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2C7F8-1C8B-4B39-C983-DE2C697AC934}"/>
              </a:ext>
            </a:extLst>
          </p:cNvPr>
          <p:cNvSpPr txBox="1"/>
          <p:nvPr/>
        </p:nvSpPr>
        <p:spPr>
          <a:xfrm>
            <a:off x="4309747" y="4898924"/>
            <a:ext cx="689457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Visualization:</a:t>
            </a:r>
            <a:r>
              <a:rPr lang="en-US" dirty="0"/>
              <a:t> Line Graph of Accidents and Fatalities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26531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8C978-4482-5D0E-62DE-7D38853C2844}"/>
              </a:ext>
            </a:extLst>
          </p:cNvPr>
          <p:cNvSpPr txBox="1"/>
          <p:nvPr/>
        </p:nvSpPr>
        <p:spPr>
          <a:xfrm>
            <a:off x="313182" y="2069926"/>
            <a:ext cx="35455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Comparison of safety performance between two periods: 1985-1999 and 2000-2014.</a:t>
            </a:r>
          </a:p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Marked reduction in accidents and fatalities in the latter period.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BE7EB-BC71-FCB2-5019-2842C4857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4" t="21625" r="32869" b="14737"/>
          <a:stretch/>
        </p:blipFill>
        <p:spPr>
          <a:xfrm>
            <a:off x="4241479" y="1011180"/>
            <a:ext cx="7555043" cy="340537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56D960A-AE64-C7F2-1534-5D8211E7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7629993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Comparative Safety Analysis (US Only)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3769BF-0201-CE78-9871-3AA2C614A5A2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1E0BEB-94D9-D904-A07E-507696FE02A2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1799D2-FED9-07EE-F9C8-CA6F9C730121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17ABCD5-B858-EAAE-179A-39A4D50FD2B8}"/>
              </a:ext>
            </a:extLst>
          </p:cNvPr>
          <p:cNvSpPr/>
          <p:nvPr/>
        </p:nvSpPr>
        <p:spPr>
          <a:xfrm>
            <a:off x="0" y="5415258"/>
            <a:ext cx="12192000" cy="65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   Insight: Effective safety improvement initiatives have led to a safer industry, showcasing commitment to passenger safety.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110F7-B4CA-0B67-5A5C-1056E52F9A94}"/>
              </a:ext>
            </a:extLst>
          </p:cNvPr>
          <p:cNvSpPr txBox="1"/>
          <p:nvPr/>
        </p:nvSpPr>
        <p:spPr>
          <a:xfrm>
            <a:off x="4241479" y="4665922"/>
            <a:ext cx="7555042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Visualization:</a:t>
            </a:r>
            <a:r>
              <a:rPr lang="en-US" dirty="0"/>
              <a:t> Clustered Column Chart for comparison between two periods.</a:t>
            </a:r>
          </a:p>
        </p:txBody>
      </p:sp>
    </p:spTree>
    <p:extLst>
      <p:ext uri="{BB962C8B-B14F-4D97-AF65-F5344CB8AC3E}">
        <p14:creationId xmlns:p14="http://schemas.microsoft.com/office/powerpoint/2010/main" val="13974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AC29C-96F6-1176-5DFB-1DF38E832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" t="22500" r="39878" b="20860"/>
          <a:stretch/>
        </p:blipFill>
        <p:spPr>
          <a:xfrm>
            <a:off x="4642604" y="1195590"/>
            <a:ext cx="5854708" cy="326101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C2C7E2AD-B072-379B-4E01-3EEE0B25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9187434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Incident Distribution Among Airlines (US only)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5F06B5-990A-1982-9046-C56BF60E39F5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19F39A-B74D-F72F-C779-781430413A3A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84E5E2-D6F0-8BDC-4779-241D9EE0F9A3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8A6E108-C110-A06A-D72C-F7C4D397D7D6}"/>
              </a:ext>
            </a:extLst>
          </p:cNvPr>
          <p:cNvSpPr/>
          <p:nvPr/>
        </p:nvSpPr>
        <p:spPr>
          <a:xfrm>
            <a:off x="0" y="5415258"/>
            <a:ext cx="12192000" cy="65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Insight: Identifies airlines with better or worse safety records, enabling targeted safety interventions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8804B-60B8-CBF2-1514-D1380444A3BC}"/>
              </a:ext>
            </a:extLst>
          </p:cNvPr>
          <p:cNvSpPr txBox="1"/>
          <p:nvPr/>
        </p:nvSpPr>
        <p:spPr>
          <a:xfrm>
            <a:off x="455322" y="1777318"/>
            <a:ext cx="35455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Distribution of incidents and fatalities across different airlines from 2000-2014.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Variances in safety records among carriers.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Shows Delta has maximum number of accidents but least number of Fatalities.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C052C-8FCC-B798-A922-B8B556F85CB4}"/>
              </a:ext>
            </a:extLst>
          </p:cNvPr>
          <p:cNvSpPr txBox="1"/>
          <p:nvPr/>
        </p:nvSpPr>
        <p:spPr>
          <a:xfrm>
            <a:off x="4642604" y="4639640"/>
            <a:ext cx="60944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Visualization:</a:t>
            </a:r>
            <a:r>
              <a:rPr lang="en-US" dirty="0"/>
              <a:t> Stacked Bar Graph to show comparison between airline records.</a:t>
            </a:r>
          </a:p>
        </p:txBody>
      </p:sp>
    </p:spTree>
    <p:extLst>
      <p:ext uri="{BB962C8B-B14F-4D97-AF65-F5344CB8AC3E}">
        <p14:creationId xmlns:p14="http://schemas.microsoft.com/office/powerpoint/2010/main" val="368146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E28A0-50C9-0B7F-F77D-3A1C00BEA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0" t="23375" r="32008" b="16705"/>
          <a:stretch/>
        </p:blipFill>
        <p:spPr>
          <a:xfrm>
            <a:off x="4729395" y="1089474"/>
            <a:ext cx="6242044" cy="340701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8F7341D-B6CF-91B3-D3A2-305C0709F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7629993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Geospatial Analysis of Fatalities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EF27FD-483C-F6FF-7087-5CF148489598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29D5368-CAAE-FF9A-4B0B-E60507C81432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A1631D8-BD2E-2D4C-B2D3-E42045A43B10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8B7EB9A-03A1-4E8D-6053-51E159D0BBF5}"/>
              </a:ext>
            </a:extLst>
          </p:cNvPr>
          <p:cNvSpPr/>
          <p:nvPr/>
        </p:nvSpPr>
        <p:spPr>
          <a:xfrm>
            <a:off x="0" y="5415258"/>
            <a:ext cx="12192000" cy="65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Insight: Understanding global safety disparities to enable targeted safety improvements and resource allocation.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5E44E-15E3-C5D6-8BD6-3BC2277F4278}"/>
              </a:ext>
            </a:extLst>
          </p:cNvPr>
          <p:cNvSpPr txBox="1"/>
          <p:nvPr/>
        </p:nvSpPr>
        <p:spPr>
          <a:xfrm>
            <a:off x="455322" y="1777318"/>
            <a:ext cx="35455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Mapping global fatalities to identify geographical hotspots.</a:t>
            </a:r>
          </a:p>
          <a:p>
            <a:endParaRPr lang="en-US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Southeast Asia highlighted as a region of interest.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9BF017-96D1-9181-8196-A962E4F78BE9}"/>
              </a:ext>
            </a:extLst>
          </p:cNvPr>
          <p:cNvSpPr txBox="1"/>
          <p:nvPr/>
        </p:nvSpPr>
        <p:spPr>
          <a:xfrm>
            <a:off x="4729395" y="4637091"/>
            <a:ext cx="60944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Visualization:</a:t>
            </a:r>
            <a:r>
              <a:rPr lang="en-US" dirty="0"/>
              <a:t> Global Map Visualization (Fatalities across globe)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E56ECE-2AFB-C377-3C62-CB12D87B7D40}"/>
              </a:ext>
            </a:extLst>
          </p:cNvPr>
          <p:cNvSpPr/>
          <p:nvPr/>
        </p:nvSpPr>
        <p:spPr>
          <a:xfrm>
            <a:off x="8366760" y="2395728"/>
            <a:ext cx="1399032" cy="12618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47D20-9AE6-10A5-9EE5-6D02FD46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9F768-3303-CEFD-FB00-71F1F23EA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0" t="24297" r="31638" b="15831"/>
          <a:stretch/>
        </p:blipFill>
        <p:spPr>
          <a:xfrm>
            <a:off x="4795009" y="1272030"/>
            <a:ext cx="5551202" cy="301537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BA789B66-6E3F-68A2-F6AF-22F2C25A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5731"/>
            <a:ext cx="9187434" cy="443137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with Automobile Fatality Rates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CCB25-CB69-3AA5-C871-00BF371027B5}"/>
              </a:ext>
            </a:extLst>
          </p:cNvPr>
          <p:cNvGrpSpPr/>
          <p:nvPr/>
        </p:nvGrpSpPr>
        <p:grpSpPr>
          <a:xfrm rot="21225418">
            <a:off x="267153" y="266591"/>
            <a:ext cx="792709" cy="545542"/>
            <a:chOff x="3834377" y="4090870"/>
            <a:chExt cx="2793975" cy="16750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4E968-9C9F-BDF2-5172-FB643E6BA4EC}"/>
                </a:ext>
              </a:extLst>
            </p:cNvPr>
            <p:cNvSpPr/>
            <p:nvPr/>
          </p:nvSpPr>
          <p:spPr>
            <a:xfrm rot="19153023">
              <a:off x="3834377" y="4090870"/>
              <a:ext cx="2103686" cy="963239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8E874B-B487-73A2-8AA8-0BDC47782705}"/>
                </a:ext>
              </a:extLst>
            </p:cNvPr>
            <p:cNvSpPr/>
            <p:nvPr/>
          </p:nvSpPr>
          <p:spPr>
            <a:xfrm rot="19151089" flipV="1">
              <a:off x="4524667" y="4802668"/>
              <a:ext cx="2103685" cy="963242"/>
            </a:xfrm>
            <a:custGeom>
              <a:avLst/>
              <a:gdLst>
                <a:gd name="connsiteX0" fmla="*/ 0 w 2371652"/>
                <a:gd name="connsiteY0" fmla="*/ 0 h 1085936"/>
                <a:gd name="connsiteX1" fmla="*/ 590216 w 2371652"/>
                <a:gd name="connsiteY1" fmla="*/ 270344 h 1085936"/>
                <a:gd name="connsiteX2" fmla="*/ 590216 w 2371652"/>
                <a:gd name="connsiteY2" fmla="*/ 269775 h 1085936"/>
                <a:gd name="connsiteX3" fmla="*/ 2371652 w 2371652"/>
                <a:gd name="connsiteY3" fmla="*/ 1085936 h 1085936"/>
                <a:gd name="connsiteX4" fmla="*/ 590216 w 2371652"/>
                <a:gd name="connsiteY4" fmla="*/ 1085936 h 1085936"/>
                <a:gd name="connsiteX5" fmla="*/ 590216 w 2371652"/>
                <a:gd name="connsiteY5" fmla="*/ 1083043 h 1085936"/>
                <a:gd name="connsiteX6" fmla="*/ 588911 w 2371652"/>
                <a:gd name="connsiteY6" fmla="*/ 1084521 h 10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652" h="1085936">
                  <a:moveTo>
                    <a:pt x="0" y="0"/>
                  </a:moveTo>
                  <a:lnTo>
                    <a:pt x="590216" y="270344"/>
                  </a:lnTo>
                  <a:lnTo>
                    <a:pt x="590216" y="269775"/>
                  </a:lnTo>
                  <a:lnTo>
                    <a:pt x="2371652" y="1085936"/>
                  </a:lnTo>
                  <a:lnTo>
                    <a:pt x="590216" y="1085936"/>
                  </a:lnTo>
                  <a:lnTo>
                    <a:pt x="590216" y="1083043"/>
                  </a:lnTo>
                  <a:lnTo>
                    <a:pt x="588911" y="108452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AA569FE-25B7-4C67-F517-789D9311EF00}"/>
              </a:ext>
            </a:extLst>
          </p:cNvPr>
          <p:cNvSpPr/>
          <p:nvPr/>
        </p:nvSpPr>
        <p:spPr>
          <a:xfrm>
            <a:off x="0" y="5415258"/>
            <a:ext cx="12192000" cy="65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Insight: Reinforces the safety superiority of air travel, countering negative media narratives.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128B4-B494-9998-E943-5886F4F612C8}"/>
              </a:ext>
            </a:extLst>
          </p:cNvPr>
          <p:cNvSpPr txBox="1"/>
          <p:nvPr/>
        </p:nvSpPr>
        <p:spPr>
          <a:xfrm>
            <a:off x="4795009" y="4445764"/>
            <a:ext cx="60944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Visualization:</a:t>
            </a:r>
            <a:r>
              <a:rPr lang="en-US" dirty="0"/>
              <a:t> Integrated Data Visualization using Supplemental data for automobile fatalities across USA.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1B077-916F-5CC7-F267-709ED9C3E464}"/>
              </a:ext>
            </a:extLst>
          </p:cNvPr>
          <p:cNvSpPr txBox="1"/>
          <p:nvPr/>
        </p:nvSpPr>
        <p:spPr>
          <a:xfrm>
            <a:off x="455322" y="1777318"/>
            <a:ext cx="35455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Points: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Comparison of U.S. automobile fatality rates with airline fatality rates.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Stark contrast in safety risk between air travel and ground transportation.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Air travel is less risky and fatalities are declining.</a:t>
            </a:r>
          </a:p>
        </p:txBody>
      </p:sp>
    </p:spTree>
    <p:extLst>
      <p:ext uri="{BB962C8B-B14F-4D97-AF65-F5344CB8AC3E}">
        <p14:creationId xmlns:p14="http://schemas.microsoft.com/office/powerpoint/2010/main" val="27812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Placeholder 13" descr="A person looking at a piece of paper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9" b="119"/>
          <a:stretch/>
        </p:blipFill>
        <p:spPr>
          <a:xfrm>
            <a:off x="6085840" y="-10159"/>
            <a:ext cx="6116320" cy="6868160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{B9E241E1-9283-4E03-8982-7D17A9F14CEC}tf22318419_win32</Template>
  <TotalTime>1268</TotalTime>
  <Words>539</Words>
  <Application>Microsoft Office PowerPoint</Application>
  <PresentationFormat>Widescreen</PresentationFormat>
  <Paragraphs>81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Custom</vt:lpstr>
      <vt:lpstr>Executive Summary  Airline Safety and Trends Analysis</vt:lpstr>
      <vt:lpstr>Context</vt:lpstr>
      <vt:lpstr>Temporal Trends in Passenger Traffic</vt:lpstr>
      <vt:lpstr>Safety Performance Over Time</vt:lpstr>
      <vt:lpstr>Comparative Safety Analysis (US Only)</vt:lpstr>
      <vt:lpstr>Incident Distribution Among Airlines (US only)</vt:lpstr>
      <vt:lpstr>Geospatial Analysis of Fatalities</vt:lpstr>
      <vt:lpstr>Comparison with Automobile Fatality Rates</vt:lpstr>
      <vt:lpstr>Conclusion</vt:lpstr>
      <vt:lpstr>Summary of Findings: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Deeksha Chawla</dc:creator>
  <cp:lastModifiedBy>Deeksha Chawla</cp:lastModifiedBy>
  <cp:revision>2</cp:revision>
  <dcterms:created xsi:type="dcterms:W3CDTF">2024-06-29T23:11:42Z</dcterms:created>
  <dcterms:modified xsi:type="dcterms:W3CDTF">2024-06-30T20:20:35Z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